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31" r:id="rId2"/>
    <p:sldId id="332" r:id="rId3"/>
    <p:sldId id="338" r:id="rId4"/>
    <p:sldId id="342" r:id="rId5"/>
    <p:sldId id="350" r:id="rId6"/>
    <p:sldId id="345" r:id="rId7"/>
    <p:sldId id="351" r:id="rId8"/>
    <p:sldId id="346" r:id="rId9"/>
    <p:sldId id="347" r:id="rId10"/>
    <p:sldId id="348" r:id="rId11"/>
    <p:sldId id="336" r:id="rId12"/>
    <p:sldId id="318" r:id="rId13"/>
    <p:sldId id="32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25-11-2021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9/08/20/its-steampunk-now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4/Create%20AMDP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4/Table%20Func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4/Service%20Definition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24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:a16="http://schemas.microsoft.com/office/drawing/2014/main" xmlns="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ile:Solid white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51720" y="-2679104"/>
            <a:ext cx="6885384" cy="121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latin typeface="Cooper Black" panose="0208090404030B020404" pitchFamily="18" charset="0"/>
              </a:rPr>
              <a:t>Explanation of Flight Data Model</a:t>
            </a:r>
            <a:endParaRPr lang="en-IN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3" y="1052736"/>
            <a:ext cx="11165321" cy="4385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441" y="6165304"/>
            <a:ext cx="10771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If Data is not found in these Table’s please execute Data Generator Class “/dmo/</a:t>
            </a:r>
            <a:r>
              <a:rPr lang="en-US" sz="1800" dirty="0" smtClean="0"/>
              <a:t>cl_flight_data_generator</a:t>
            </a:r>
            <a:r>
              <a:rPr lang="en-US" sz="1800" dirty="0" smtClean="0"/>
              <a:t>”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483541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Important Table’s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E9EF19-DC4C-4C8D-AD80-09557D6B2A45}"/>
              </a:ext>
            </a:extLst>
          </p:cNvPr>
          <p:cNvSpPr/>
          <p:nvPr/>
        </p:nvSpPr>
        <p:spPr>
          <a:xfrm>
            <a:off x="1319332" y="2024727"/>
            <a:ext cx="9298364" cy="79208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tables</a:t>
            </a:r>
          </a:p>
          <a:p>
            <a:pPr algn="ctr"/>
            <a:r>
              <a:rPr lang="en-US" dirty="0"/>
              <a:t>Represents entire aviation tourism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95E2EC8-4D45-492D-8AFB-9CF08F6CF9D7}"/>
              </a:ext>
            </a:extLst>
          </p:cNvPr>
          <p:cNvSpPr/>
          <p:nvPr/>
        </p:nvSpPr>
        <p:spPr>
          <a:xfrm>
            <a:off x="1332552" y="1052736"/>
            <a:ext cx="9298364" cy="79208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Views on these table for ease of access</a:t>
            </a:r>
          </a:p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6156D5-46DA-4BE5-8114-A53FC7CB2E4C}"/>
              </a:ext>
            </a:extLst>
          </p:cNvPr>
          <p:cNvSpPr/>
          <p:nvPr/>
        </p:nvSpPr>
        <p:spPr>
          <a:xfrm>
            <a:off x="1679333" y="307174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/DMO/CARRIER– Contains all the airline codes</a:t>
            </a:r>
            <a:endParaRPr lang="en-IN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B595AB7-6D93-4EAD-92A0-3031DF5ED8F0}"/>
              </a:ext>
            </a:extLst>
          </p:cNvPr>
          <p:cNvSpPr/>
          <p:nvPr/>
        </p:nvSpPr>
        <p:spPr>
          <a:xfrm>
            <a:off x="1679333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/DMO/CONNECTION– FLIGHT infor from origin to destination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CA7EC62-2604-4FC7-A17F-BB31444F97E7}"/>
              </a:ext>
            </a:extLst>
          </p:cNvPr>
          <p:cNvSpPr/>
          <p:nvPr/>
        </p:nvSpPr>
        <p:spPr>
          <a:xfrm>
            <a:off x="1693656" y="545850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/dmo/flight</a:t>
            </a:r>
            <a:r>
              <a:rPr lang="en-US" dirty="0"/>
              <a:t>– given flight for diff. dates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250EEB3-5F8C-49FF-BD5E-EC3FCABC0AD7}"/>
              </a:ext>
            </a:extLst>
          </p:cNvPr>
          <p:cNvSpPr/>
          <p:nvPr/>
        </p:nvSpPr>
        <p:spPr>
          <a:xfrm>
            <a:off x="4559653" y="307174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I_Currency</a:t>
            </a:r>
          </a:p>
          <a:p>
            <a:pPr algn="ctr"/>
            <a:r>
              <a:rPr lang="en-US" sz="2000" dirty="0"/>
              <a:t>CDS view to access currency codes </a:t>
            </a:r>
            <a:endParaRPr lang="en-I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BD13BBE-EE67-449B-A02C-23D934ED7EE1}"/>
              </a:ext>
            </a:extLst>
          </p:cNvPr>
          <p:cNvSpPr/>
          <p:nvPr/>
        </p:nvSpPr>
        <p:spPr>
          <a:xfrm>
            <a:off x="4545241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I_Country</a:t>
            </a:r>
          </a:p>
          <a:p>
            <a:pPr algn="ctr"/>
            <a:r>
              <a:rPr lang="en-US" sz="2000" dirty="0"/>
              <a:t>Country codes</a:t>
            </a:r>
            <a:endParaRPr lang="en-I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7D93E9D-2ED5-4A31-B5A4-98502B019EC8}"/>
              </a:ext>
            </a:extLst>
          </p:cNvPr>
          <p:cNvSpPr/>
          <p:nvPr/>
        </p:nvSpPr>
        <p:spPr>
          <a:xfrm>
            <a:off x="4546368" y="5435587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/DMO/CUSTOMER</a:t>
            </a:r>
          </a:p>
          <a:p>
            <a:pPr algn="ctr"/>
            <a:r>
              <a:rPr lang="en-US" sz="2000" dirty="0"/>
              <a:t>Customer data who willing to book flights</a:t>
            </a:r>
            <a:endParaRPr lang="en-IN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2CA5EA2-C951-4574-A8E1-C924242806CA}"/>
              </a:ext>
            </a:extLst>
          </p:cNvPr>
          <p:cNvSpPr/>
          <p:nvPr/>
        </p:nvSpPr>
        <p:spPr>
          <a:xfrm>
            <a:off x="7441536" y="305785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/DMO/AGENCY</a:t>
            </a:r>
          </a:p>
          <a:p>
            <a:pPr algn="ctr"/>
            <a:r>
              <a:rPr lang="en-US" sz="1800" dirty="0"/>
              <a:t>Agent information website/person who helps</a:t>
            </a:r>
            <a:endParaRPr lang="en-IN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18FA647-6B2B-479A-8DB7-FDEE94687612}"/>
              </a:ext>
            </a:extLst>
          </p:cNvPr>
          <p:cNvSpPr/>
          <p:nvPr/>
        </p:nvSpPr>
        <p:spPr>
          <a:xfrm>
            <a:off x="7511981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/DMO/TRAVEL</a:t>
            </a:r>
          </a:p>
          <a:p>
            <a:pPr algn="ctr"/>
            <a:r>
              <a:rPr lang="en-US" sz="1800" dirty="0"/>
              <a:t>Trip information</a:t>
            </a:r>
            <a:endParaRPr lang="en-IN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CC6DF50-5FBC-4CF3-AB01-19BB4B107B52}"/>
              </a:ext>
            </a:extLst>
          </p:cNvPr>
          <p:cNvSpPr/>
          <p:nvPr/>
        </p:nvSpPr>
        <p:spPr>
          <a:xfrm>
            <a:off x="7511981" y="5391606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/DMO/BOOKING</a:t>
            </a:r>
          </a:p>
          <a:p>
            <a:pPr algn="ctr"/>
            <a:r>
              <a:rPr lang="en-US" sz="1800" dirty="0"/>
              <a:t>Connecting flights in whole travel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740680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24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09637" y="986358"/>
            <a:ext cx="79620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Limitations of ABAP on Cloud</a:t>
            </a:r>
            <a:endParaRPr lang="en-IN" sz="1999" dirty="0">
              <a:solidFill>
                <a:schemeClr val="bg1"/>
              </a:solidFill>
            </a:endParaRP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Describing AMDP with Use Case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Table </a:t>
            </a:r>
            <a:r>
              <a:rPr lang="en-US" sz="2000" dirty="0" smtClean="0">
                <a:solidFill>
                  <a:schemeClr val="bg1"/>
                </a:solidFill>
              </a:rPr>
              <a:t>function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Service Definition &amp; Service Binding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BAS </a:t>
            </a:r>
            <a:r>
              <a:rPr lang="en-US" sz="2000" dirty="0" smtClean="0">
                <a:solidFill>
                  <a:schemeClr val="bg1"/>
                </a:solidFill>
              </a:rPr>
              <a:t>Introduction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Fiori App on BAS using Service on CDS </a:t>
            </a:r>
            <a:r>
              <a:rPr lang="en-US" sz="2000" dirty="0" smtClean="0">
                <a:solidFill>
                  <a:schemeClr val="bg1"/>
                </a:solidFill>
              </a:rPr>
              <a:t>Model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Explanation of Flight Data </a:t>
            </a:r>
            <a:r>
              <a:rPr lang="en-US" sz="2000" dirty="0" smtClean="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5744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Limitation’s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6DEBCD7-BA93-47C2-B692-58E66B3E729C}"/>
              </a:ext>
            </a:extLst>
          </p:cNvPr>
          <p:cNvSpPr txBox="1"/>
          <p:nvPr/>
        </p:nvSpPr>
        <p:spPr>
          <a:xfrm>
            <a:off x="597077" y="889849"/>
            <a:ext cx="98725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It is an offering by SAP in SAP BTP platform as ABAP Platform as a service, which has limited capability.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hlinkClick r:id="rId3"/>
              </a:rPr>
              <a:t>https://blogs.sap.com/2019/08/20/its-steampunk-now/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cannot use SAPGUI to connect to this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do not have control to install patches and add-on, snote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It is not an environment of any SAP ERP solutions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All the ABAP dictionary objects are marked as </a:t>
            </a:r>
            <a:r>
              <a:rPr lang="en-IN" sz="1800" b="1" dirty="0">
                <a:solidFill>
                  <a:schemeClr val="bg1"/>
                </a:solidFill>
              </a:rPr>
              <a:t>non-released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SAP’s actual product is S/4HANA, so all the classical extensions will be carried out in S4 itself.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You cannot create a program type of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The AOC allows only usage of whitelisted abap statements, we cannot freely use every abap programming keyword.</a:t>
            </a: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r>
              <a:rPr lang="en-IN" sz="1800" b="1" dirty="0">
                <a:solidFill>
                  <a:schemeClr val="bg1"/>
                </a:solidFill>
              </a:rPr>
              <a:t>Note : Eclipse environment can be used to connect to ABAP Environment in SAP Cloud platform</a:t>
            </a:r>
          </a:p>
        </p:txBody>
      </p:sp>
      <p:pic>
        <p:nvPicPr>
          <p:cNvPr id="7" name="Picture 2" descr="Getting Started with the ABAP RESTful Application Programming Model (RAP) |  SAP Blogs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0" y="3501008"/>
            <a:ext cx="11257964" cy="240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48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Describing AMDP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69085" y="434117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69085" y="437623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3"/>
              </a:rPr>
              <a:t>AMDP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69085" y="387069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89" y="3141898"/>
            <a:ext cx="4341989" cy="28839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1357" y="899721"/>
            <a:ext cx="105643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ABAP Managed Database Procedures</a:t>
            </a:r>
            <a:r>
              <a:rPr lang="en-US" sz="1800" dirty="0">
                <a:solidFill>
                  <a:schemeClr val="bg1"/>
                </a:solidFill>
              </a:rPr>
              <a:t> (AMDP) are the preferred way for developing SAP HANA DB procedures on the ABAP platform. Since ABAP Managed Database Procedures are implemented as methods of a global ABAP class, the editing environment for AMDP is the ABAP class editor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</a:t>
            </a:r>
            <a:r>
              <a:rPr lang="fr-FR" sz="1800" dirty="0">
                <a:solidFill>
                  <a:schemeClr val="bg1"/>
                </a:solidFill>
              </a:rPr>
              <a:t>1: </a:t>
            </a:r>
            <a:r>
              <a:rPr lang="en-US" sz="1800" dirty="0">
                <a:solidFill>
                  <a:schemeClr val="bg1"/>
                </a:solidFill>
              </a:rPr>
              <a:t>Pass the product id, system should calculate the discounted price and return</a:t>
            </a:r>
          </a:p>
          <a:p>
            <a:r>
              <a:rPr lang="en-US" sz="1800" dirty="0">
                <a:solidFill>
                  <a:schemeClr val="bg1"/>
                </a:solidFill>
              </a:rPr>
              <a:t>actual and discounted price.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There are 2 types of SQL Script </a:t>
            </a:r>
            <a:r>
              <a:rPr lang="en-US" sz="1800" dirty="0" smtClean="0">
                <a:solidFill>
                  <a:schemeClr val="bg1"/>
                </a:solidFill>
              </a:rPr>
              <a:t>contains:-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Procedure </a:t>
            </a:r>
            <a:r>
              <a:rPr lang="en-US" sz="1800" dirty="0">
                <a:solidFill>
                  <a:schemeClr val="bg1"/>
                </a:solidFill>
              </a:rPr>
              <a:t>- can have multiple return values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Function </a:t>
            </a:r>
            <a:r>
              <a:rPr lang="en-US" sz="1800" dirty="0">
                <a:solidFill>
                  <a:schemeClr val="bg1"/>
                </a:solidFill>
              </a:rPr>
              <a:t>- always have one return value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36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Table Function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598468" y="397148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598468" y="400654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3"/>
              </a:rPr>
              <a:t>Table Function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598468" y="350100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631357" y="899721"/>
            <a:ext cx="10564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1"/>
                </a:solidFill>
              </a:rPr>
              <a:t>A CDS table function is defined using the ABAP CDS statement DEFINE TABLE FUNCTION and can be used as the data source in Open SQL read </a:t>
            </a:r>
            <a:r>
              <a:rPr lang="en-US" altLang="en-US" sz="1800" dirty="0" smtClean="0">
                <a:solidFill>
                  <a:schemeClr val="bg1"/>
                </a:solidFill>
              </a:rPr>
              <a:t>statements.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 smtClean="0">
                <a:solidFill>
                  <a:schemeClr val="bg1"/>
                </a:solidFill>
              </a:rPr>
              <a:t>Each </a:t>
            </a:r>
            <a:r>
              <a:rPr lang="en-US" altLang="en-US" sz="1800" dirty="0">
                <a:solidFill>
                  <a:schemeClr val="bg1"/>
                </a:solidFill>
              </a:rPr>
              <a:t>CDS table function includes the following components: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 actual </a:t>
            </a:r>
            <a:r>
              <a:rPr lang="en-US" altLang="en-US" sz="1800" b="1" dirty="0">
                <a:solidFill>
                  <a:schemeClr val="bg1"/>
                </a:solidFill>
              </a:rPr>
              <a:t>CDS entity</a:t>
            </a:r>
            <a:r>
              <a:rPr lang="en-US" altLang="en-US" sz="1800" dirty="0">
                <a:solidFill>
                  <a:schemeClr val="bg1"/>
                </a:solidFill>
              </a:rPr>
              <a:t> of the table function that is generated in the ABAP Dictionary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 </a:t>
            </a:r>
            <a:r>
              <a:rPr lang="en-US" altLang="en-US" sz="1800" b="1" dirty="0">
                <a:solidFill>
                  <a:schemeClr val="bg1"/>
                </a:solidFill>
              </a:rPr>
              <a:t>CDS table function implementation</a:t>
            </a:r>
            <a:r>
              <a:rPr lang="en-US" altLang="en-US" sz="1800" dirty="0">
                <a:solidFill>
                  <a:schemeClr val="bg1"/>
                </a:solidFill>
              </a:rPr>
              <a:t> (ABAP class library)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2: return all the sales order no, amount (actual), discounted amount of sales orders]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50274"/>
            <a:ext cx="65" cy="757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7" y="3645024"/>
            <a:ext cx="523671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61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 service definition is a projection of the models and related behavior that you want to expose. In a service definition, you define the OData service to determine which CDS entities are part of the service. This service is then bound to a protocol and to either a UI technology or an A2X service by a service binding artifact. A service definition can be integrated in various protocols without any reimplementation.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1" y="2464489"/>
            <a:ext cx="5420581" cy="16845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93812" y="4824804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93812" y="4859868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hlinkClick r:id="rId4"/>
              </a:rPr>
              <a:t>Service Definition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93812" y="4354329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04699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service binding implements the protocol that is used for the OData service. It uses a service definition that projects the data models and their related behaviors to the service.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25" y="1718206"/>
            <a:ext cx="8813333" cy="45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44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BAS Introduction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 is a </a:t>
            </a:r>
            <a:r>
              <a:rPr lang="en-US" sz="1800" b="1" dirty="0">
                <a:solidFill>
                  <a:schemeClr val="bg1"/>
                </a:solidFill>
              </a:rPr>
              <a:t>new SAP Business Technology Platform (BTP) service</a:t>
            </a:r>
            <a:r>
              <a:rPr lang="en-US" sz="1800" dirty="0">
                <a:solidFill>
                  <a:schemeClr val="bg1"/>
                </a:solidFill>
              </a:rPr>
              <a:t> that offers a modern development environment tailored for efficient development of business applications for the SAP Intelligent Enterprise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 provides a tailor-made development environment for various development scenarios, such as SAP Fiori, SAP S/4HANA extension, and Workflow. With each of these scenarios, you can create different types of applications.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These tools cover the end-to-end development cycle</a:t>
            </a:r>
            <a:r>
              <a:rPr lang="en-US" sz="1800" dirty="0" smtClean="0">
                <a:solidFill>
                  <a:schemeClr val="bg1"/>
                </a:solidFill>
              </a:rPr>
              <a:t>: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bg1"/>
                </a:solidFill>
              </a:rPr>
              <a:t>Clone </a:t>
            </a:r>
            <a:r>
              <a:rPr lang="en-US" sz="1800" dirty="0">
                <a:solidFill>
                  <a:schemeClr val="bg1"/>
                </a:solidFill>
              </a:rPr>
              <a:t>an existing project with a Git client or create new project using templates.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Use editors for SAP-specific technologies.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Easily test your application on your dev space while consuming services from remote sources.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Build and deploy the application as a multitarget application (MTA).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128" name="Picture 8" descr="Martin Maruskin blog (something about SAP): Starting with SAP Business  Application Studio (BAS)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7" y="4696440"/>
            <a:ext cx="398145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798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10929" y="21287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BAS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901328"/>
            <a:ext cx="6768752" cy="4840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512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Creating Fiori App on BAS Using Service on Top of CDS Model.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First Login Cloud Foundry ( cf login 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Select System ABAP Environment on SAP BTP.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05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10591</TotalTime>
  <Words>619</Words>
  <Application>Microsoft Office PowerPoint</Application>
  <PresentationFormat>Custom</PresentationFormat>
  <Paragraphs>139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72 Black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Limitation’s of ABAP on Cloud</vt:lpstr>
      <vt:lpstr>Describing AMDP</vt:lpstr>
      <vt:lpstr>Creating Table Function</vt:lpstr>
      <vt:lpstr>Service Definition  </vt:lpstr>
      <vt:lpstr>Service Binding  </vt:lpstr>
      <vt:lpstr>BAS Introduction </vt:lpstr>
      <vt:lpstr>Creating Fiori App on BAS  </vt:lpstr>
      <vt:lpstr>Explanation of Flight Data Model</vt:lpstr>
      <vt:lpstr>Important Table’s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306</cp:revision>
  <dcterms:created xsi:type="dcterms:W3CDTF">2013-09-12T13:05:01Z</dcterms:created>
  <dcterms:modified xsi:type="dcterms:W3CDTF">2021-11-24T19:05:47Z</dcterms:modified>
</cp:coreProperties>
</file>